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2" r:id="rId6"/>
    <p:sldId id="261" r:id="rId7"/>
    <p:sldId id="260" r:id="rId8"/>
    <p:sldId id="263"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2" d="100"/>
          <a:sy n="72" d="100"/>
        </p:scale>
        <p:origin x="660"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dia">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lumMod val="50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50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rot="10800000">
              <a:off x="0" y="0"/>
              <a:ext cx="842596" cy="5666154"/>
            </a:xfrm>
            <a:prstGeom prst="triangle">
              <a:avLst>
                <a:gd name="adj" fmla="val 100000"/>
              </a:avLst>
            </a:pr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lumMod val="75000"/>
                  </a:schemeClr>
                </a:solidFill>
              </a:defRPr>
            </a:lvl1pPr>
          </a:lstStyle>
          <a:p>
            <a:r>
              <a:rPr lang="nl-NL"/>
              <a:t>Klik om de stijl te bewerken</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a:t>Klik om de ondertitelstijl van het model te bewerken</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6/19/2017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el en bijschrift">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nl-NL"/>
              <a:t>Klik om de stijl te bewerken</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Tekststijl van het model bewerken</a:t>
            </a:r>
          </a:p>
        </p:txBody>
      </p:sp>
      <p:sp>
        <p:nvSpPr>
          <p:cNvPr id="4" name="Date Placeholder 3"/>
          <p:cNvSpPr>
            <a:spLocks noGrp="1"/>
          </p:cNvSpPr>
          <p:nvPr>
            <p:ph type="dt" sz="half" idx="10"/>
          </p:nvPr>
        </p:nvSpPr>
        <p:spPr/>
        <p:txBody>
          <a:bodyPr/>
          <a:lstStyle/>
          <a:p>
            <a:fld id="{B61BEF0D-F0BB-DE4B-95CE-6DB70DBA9567}" type="datetimeFigureOut">
              <a:rPr lang="en-US" dirty="0"/>
              <a:pPr/>
              <a:t>6/19/2017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eraat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nl-NL"/>
              <a:t>Klik om de stijl te bewerken</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nl-NL"/>
              <a:t>Tekststijl van het model bewerken</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Tekststijl van het model bewerken</a:t>
            </a:r>
          </a:p>
        </p:txBody>
      </p:sp>
      <p:sp>
        <p:nvSpPr>
          <p:cNvPr id="4" name="Date Placeholder 3"/>
          <p:cNvSpPr>
            <a:spLocks noGrp="1"/>
          </p:cNvSpPr>
          <p:nvPr>
            <p:ph type="dt" sz="half" idx="10"/>
          </p:nvPr>
        </p:nvSpPr>
        <p:spPr/>
        <p:txBody>
          <a:bodyPr/>
          <a:lstStyle/>
          <a:p>
            <a:fld id="{B61BEF0D-F0BB-DE4B-95CE-6DB70DBA9567}" type="datetimeFigureOut">
              <a:rPr lang="en-US" dirty="0"/>
              <a:pPr/>
              <a:t>6/19/2017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amkaartje">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nl-NL"/>
              <a:t>Klik om de stijl te bewerken</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Tekststijl van het model bewerken</a:t>
            </a:r>
          </a:p>
        </p:txBody>
      </p:sp>
      <p:sp>
        <p:nvSpPr>
          <p:cNvPr id="4" name="Date Placeholder 3"/>
          <p:cNvSpPr>
            <a:spLocks noGrp="1"/>
          </p:cNvSpPr>
          <p:nvPr>
            <p:ph type="dt" sz="half" idx="10"/>
          </p:nvPr>
        </p:nvSpPr>
        <p:spPr/>
        <p:txBody>
          <a:bodyPr/>
          <a:lstStyle/>
          <a:p>
            <a:fld id="{B61BEF0D-F0BB-DE4B-95CE-6DB70DBA9567}" type="datetimeFigureOut">
              <a:rPr lang="en-US" dirty="0"/>
              <a:pPr/>
              <a:t>6/19/2017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Offerte naamkaartje">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nl-NL"/>
              <a:t>Klik om de stijl te bewerken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nl-NL"/>
              <a:t>Tekststijl van het model bewerken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Tekststijl van het model bewerken</a:t>
            </a:r>
          </a:p>
        </p:txBody>
      </p:sp>
      <p:sp>
        <p:nvSpPr>
          <p:cNvPr id="4" name="Date Placeholder 3"/>
          <p:cNvSpPr>
            <a:spLocks noGrp="1"/>
          </p:cNvSpPr>
          <p:nvPr>
            <p:ph type="dt" sz="half" idx="10"/>
          </p:nvPr>
        </p:nvSpPr>
        <p:spPr/>
        <p:txBody>
          <a:bodyPr/>
          <a:lstStyle/>
          <a:p>
            <a:fld id="{B61BEF0D-F0BB-DE4B-95CE-6DB70DBA9567}" type="datetimeFigureOut">
              <a:rPr lang="en-US" dirty="0"/>
              <a:pPr/>
              <a:t>6/19/2017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Waar of onwaar">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nl-NL"/>
              <a:t>Klik om de stijl te bewerken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nl-NL"/>
              <a:t>Tekststijl van het model bewerken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Tekststijl van het model bewerken</a:t>
            </a:r>
          </a:p>
        </p:txBody>
      </p:sp>
      <p:sp>
        <p:nvSpPr>
          <p:cNvPr id="4" name="Date Placeholder 3"/>
          <p:cNvSpPr>
            <a:spLocks noGrp="1"/>
          </p:cNvSpPr>
          <p:nvPr>
            <p:ph type="dt" sz="half" idx="10"/>
          </p:nvPr>
        </p:nvSpPr>
        <p:spPr/>
        <p:txBody>
          <a:bodyPr/>
          <a:lstStyle/>
          <a:p>
            <a:fld id="{B61BEF0D-F0BB-DE4B-95CE-6DB70DBA9567}" type="datetimeFigureOut">
              <a:rPr lang="en-US" dirty="0"/>
              <a:pPr/>
              <a:t>6/19/2017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de stijl te bewerken</a:t>
            </a:r>
            <a:endParaRPr lang="en-US" dirty="0"/>
          </a:p>
        </p:txBody>
      </p:sp>
      <p:sp>
        <p:nvSpPr>
          <p:cNvPr id="3" name="Vertical Text Placeholder 2"/>
          <p:cNvSpPr>
            <a:spLocks noGrp="1"/>
          </p:cNvSpPr>
          <p:nvPr>
            <p:ph type="body" orient="vert" idx="1"/>
          </p:nvPr>
        </p:nvSpPr>
        <p:spPr/>
        <p:txBody>
          <a:bodyPr vert="eaVert"/>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6/19/2017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‹nr.›</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nl-NL"/>
              <a:t>Klik om de stijl te bewerken</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6/19/2017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de stijl te bewerken</a:t>
            </a:r>
            <a:endParaRPr lang="en-US" dirty="0"/>
          </a:p>
        </p:txBody>
      </p:sp>
      <p:sp>
        <p:nvSpPr>
          <p:cNvPr id="3" name="Content Placeholder 2"/>
          <p:cNvSpPr>
            <a:spLocks noGrp="1"/>
          </p:cNvSpPr>
          <p:nvPr>
            <p:ph idx="1"/>
          </p:nvPr>
        </p:nvSpPr>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42A54C80-263E-416B-A8E0-580EDEADCBDC}" type="datetimeFigureOut">
              <a:rPr lang="en-US" dirty="0"/>
              <a:t>6/19/2017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19954A3-9DFD-4C44-94BA-B95130A3BA1C}" type="slidenum">
              <a:rPr lang="en-US" dirty="0"/>
              <a:t>‹nr.›</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nl-NL"/>
              <a:t>Klik om de stijl te bewerken</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Tekststijl van het model bewerken</a:t>
            </a:r>
          </a:p>
        </p:txBody>
      </p:sp>
      <p:sp>
        <p:nvSpPr>
          <p:cNvPr id="4" name="Date Placeholder 3"/>
          <p:cNvSpPr>
            <a:spLocks noGrp="1"/>
          </p:cNvSpPr>
          <p:nvPr>
            <p:ph type="dt" sz="half" idx="10"/>
          </p:nvPr>
        </p:nvSpPr>
        <p:spPr/>
        <p:txBody>
          <a:bodyPr/>
          <a:lstStyle/>
          <a:p>
            <a:fld id="{B61BEF0D-F0BB-DE4B-95CE-6DB70DBA9567}" type="datetimeFigureOut">
              <a:rPr lang="en-US" dirty="0"/>
              <a:pPr/>
              <a:t>6/19/2017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de stijl te bewerken</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5" name="Date Placeholder 4"/>
          <p:cNvSpPr>
            <a:spLocks noGrp="1"/>
          </p:cNvSpPr>
          <p:nvPr>
            <p:ph type="dt" sz="half" idx="10"/>
          </p:nvPr>
        </p:nvSpPr>
        <p:spPr/>
        <p:txBody>
          <a:bodyPr/>
          <a:lstStyle/>
          <a:p>
            <a:fld id="{42A54C80-263E-416B-A8E0-580EDEADCBDC}" type="datetimeFigureOut">
              <a:rPr lang="en-US" dirty="0"/>
              <a:t>6/19/2017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‹nr.›</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nl-NL"/>
              <a:t>Klik om de stijl te bewerken</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6/19/2017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nl-NL"/>
              <a:t>Klik om de stijl te bewerken</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6/19/2017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6/19/2017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nl-NL"/>
              <a:t>Klik om de stijl te bewerken</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nl-NL"/>
              <a:t>Tekststijl van het model bewerken</a:t>
            </a:r>
          </a:p>
        </p:txBody>
      </p:sp>
      <p:sp>
        <p:nvSpPr>
          <p:cNvPr id="5" name="Date Placeholder 4"/>
          <p:cNvSpPr>
            <a:spLocks noGrp="1"/>
          </p:cNvSpPr>
          <p:nvPr>
            <p:ph type="dt" sz="half" idx="10"/>
          </p:nvPr>
        </p:nvSpPr>
        <p:spPr/>
        <p:txBody>
          <a:bodyPr/>
          <a:lstStyle/>
          <a:p>
            <a:fld id="{42A54C80-263E-416B-A8E0-580EDEADCBDC}" type="datetimeFigureOut">
              <a:rPr lang="en-US" dirty="0"/>
              <a:t>6/19/2017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‹nr.›</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nl-NL"/>
              <a:t>Klik om de stijl te bewerken</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nl-NL"/>
              <a:t>Klik op het pictogram als u een afbeelding wilt toevoegen</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Tekststijl van het model bewerken</a:t>
            </a:r>
          </a:p>
        </p:txBody>
      </p:sp>
      <p:sp>
        <p:nvSpPr>
          <p:cNvPr id="5" name="Date Placeholder 4"/>
          <p:cNvSpPr>
            <a:spLocks noGrp="1"/>
          </p:cNvSpPr>
          <p:nvPr>
            <p:ph type="dt" sz="half" idx="10"/>
          </p:nvPr>
        </p:nvSpPr>
        <p:spPr/>
        <p:txBody>
          <a:bodyPr/>
          <a:lstStyle/>
          <a:p>
            <a:fld id="{B61BEF0D-F0BB-DE4B-95CE-6DB70DBA9567}" type="datetimeFigureOut">
              <a:rPr lang="en-US" dirty="0"/>
              <a:pPr/>
              <a:t>6/19/2017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29" name="Group 28"/>
          <p:cNvGrpSpPr/>
          <p:nvPr/>
        </p:nvGrpSpPr>
        <p:grpSpPr>
          <a:xfrm>
            <a:off x="0" y="-8467"/>
            <a:ext cx="12192000" cy="6866467"/>
            <a:chOff x="0" y="-8467"/>
            <a:chExt cx="12192000" cy="6866467"/>
          </a:xfrm>
        </p:grpSpPr>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lumMod val="50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50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0" y="4013200"/>
              <a:ext cx="448733" cy="2844800"/>
            </a:xfrm>
            <a:prstGeom prst="triangle">
              <a:avLst>
                <a:gd name="adj" fmla="val 0"/>
              </a:avLst>
            </a:pr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nl-NL"/>
              <a:t>Klik om de stijl te bewerken</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6/19/2017</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lumMod val="75000"/>
                  </a:schemeClr>
                </a:solidFill>
              </a:defRPr>
            </a:lvl1pPr>
          </a:lstStyle>
          <a:p>
            <a:fld id="{D57F1E4F-1CFF-5643-939E-217C01CDF565}" type="slidenum">
              <a:rPr lang="en-US" dirty="0"/>
              <a:pPr/>
              <a:t>‹nr.›</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65" r:id="rId2"/>
    <p:sldLayoutId id="2147483651" r:id="rId3"/>
    <p:sldLayoutId id="2147483666" r:id="rId4"/>
    <p:sldLayoutId id="2147483653" r:id="rId5"/>
    <p:sldLayoutId id="2147483654" r:id="rId6"/>
    <p:sldLayoutId id="2147483655" r:id="rId7"/>
    <p:sldLayoutId id="2147483667" r:id="rId8"/>
    <p:sldLayoutId id="2147483657" r:id="rId9"/>
    <p:sldLayoutId id="2147483660" r:id="rId10"/>
    <p:sldLayoutId id="2147483661" r:id="rId11"/>
    <p:sldLayoutId id="2147483662" r:id="rId12"/>
    <p:sldLayoutId id="2147483663" r:id="rId13"/>
    <p:sldLayoutId id="2147483664" r:id="rId14"/>
    <p:sldLayoutId id="2147483668" r:id="rId15"/>
    <p:sldLayoutId id="2147483659" r:id="rId16"/>
  </p:sldLayoutIdLst>
  <p:txStyles>
    <p:titleStyle>
      <a:lvl1pPr algn="l" defTabSz="457200" rtl="0" eaLnBrk="1" latinLnBrk="0" hangingPunct="1">
        <a:spcBef>
          <a:spcPct val="0"/>
        </a:spcBef>
        <a:buNone/>
        <a:defRPr sz="3600" kern="1200">
          <a:solidFill>
            <a:schemeClr val="accent1">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lumMod val="75000"/>
          </a:schemeClr>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lumMod val="75000"/>
          </a:schemeClr>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nl-NL" dirty="0"/>
              <a:t>Methodieken </a:t>
            </a:r>
          </a:p>
        </p:txBody>
      </p:sp>
      <p:sp>
        <p:nvSpPr>
          <p:cNvPr id="3" name="Ondertitel 2"/>
          <p:cNvSpPr>
            <a:spLocks noGrp="1"/>
          </p:cNvSpPr>
          <p:nvPr>
            <p:ph type="subTitle" idx="1"/>
          </p:nvPr>
        </p:nvSpPr>
        <p:spPr/>
        <p:txBody>
          <a:bodyPr/>
          <a:lstStyle/>
          <a:p>
            <a:r>
              <a:rPr lang="nl-NL" dirty="0"/>
              <a:t>Les 1 “Drie methodieken” thema 9.1. en 9.2.</a:t>
            </a:r>
          </a:p>
        </p:txBody>
      </p:sp>
    </p:spTree>
    <p:extLst>
      <p:ext uri="{BB962C8B-B14F-4D97-AF65-F5344CB8AC3E}">
        <p14:creationId xmlns:p14="http://schemas.microsoft.com/office/powerpoint/2010/main" val="13800054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Lesprogramma</a:t>
            </a:r>
          </a:p>
        </p:txBody>
      </p:sp>
      <p:sp>
        <p:nvSpPr>
          <p:cNvPr id="3" name="Tijdelijke aanduiding voor inhoud 2"/>
          <p:cNvSpPr>
            <a:spLocks noGrp="1"/>
          </p:cNvSpPr>
          <p:nvPr>
            <p:ph idx="1"/>
          </p:nvPr>
        </p:nvSpPr>
        <p:spPr/>
        <p:txBody>
          <a:bodyPr/>
          <a:lstStyle/>
          <a:p>
            <a:r>
              <a:rPr lang="nl-NL" dirty="0"/>
              <a:t>Introductie op vak</a:t>
            </a:r>
          </a:p>
          <a:p>
            <a:r>
              <a:rPr lang="nl-NL" dirty="0"/>
              <a:t>Thema 9.1. Support methodiek</a:t>
            </a:r>
          </a:p>
          <a:p>
            <a:r>
              <a:rPr lang="nl-NL" dirty="0"/>
              <a:t>Opdracht: </a:t>
            </a:r>
            <a:r>
              <a:rPr lang="nl-NL"/>
              <a:t>Netwerk kaart maken</a:t>
            </a:r>
            <a:endParaRPr lang="nl-NL" dirty="0"/>
          </a:p>
          <a:p>
            <a:r>
              <a:rPr lang="nl-NL" dirty="0"/>
              <a:t>Thema 9.2. Presentiebenadering</a:t>
            </a:r>
          </a:p>
          <a:p>
            <a:r>
              <a:rPr lang="nl-NL" dirty="0"/>
              <a:t>Zelfstandig aan het werk met schrijven van een casus</a:t>
            </a:r>
          </a:p>
        </p:txBody>
      </p:sp>
    </p:spTree>
    <p:extLst>
      <p:ext uri="{BB962C8B-B14F-4D97-AF65-F5344CB8AC3E}">
        <p14:creationId xmlns:p14="http://schemas.microsoft.com/office/powerpoint/2010/main" val="34339538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Introductie op vak</a:t>
            </a:r>
          </a:p>
        </p:txBody>
      </p:sp>
      <p:sp>
        <p:nvSpPr>
          <p:cNvPr id="3" name="Tijdelijke aanduiding voor inhoud 2"/>
          <p:cNvSpPr>
            <a:spLocks noGrp="1"/>
          </p:cNvSpPr>
          <p:nvPr>
            <p:ph idx="1"/>
          </p:nvPr>
        </p:nvSpPr>
        <p:spPr/>
        <p:txBody>
          <a:bodyPr/>
          <a:lstStyle/>
          <a:p>
            <a:pPr marL="0" indent="0">
              <a:buNone/>
            </a:pPr>
            <a:endParaRPr lang="nl-NL" dirty="0"/>
          </a:p>
          <a:p>
            <a:r>
              <a:rPr lang="nl-NL" dirty="0"/>
              <a:t>5 x 2 lessen methodieken</a:t>
            </a:r>
          </a:p>
          <a:p>
            <a:r>
              <a:rPr lang="nl-NL" dirty="0"/>
              <a:t>Individuele eindopdracht</a:t>
            </a:r>
          </a:p>
          <a:p>
            <a:r>
              <a:rPr lang="nl-NL" dirty="0"/>
              <a:t>Beoordeling: Inzet, aanwezigheid en eindproduct</a:t>
            </a:r>
          </a:p>
          <a:p>
            <a:r>
              <a:rPr lang="nl-NL" dirty="0"/>
              <a:t>Boek: “Sociaal werk 1”.</a:t>
            </a:r>
          </a:p>
        </p:txBody>
      </p:sp>
      <p:pic>
        <p:nvPicPr>
          <p:cNvPr id="5" name="Afbeelding 4"/>
          <p:cNvPicPr>
            <a:picLocks noChangeAspect="1"/>
          </p:cNvPicPr>
          <p:nvPr/>
        </p:nvPicPr>
        <p:blipFill>
          <a:blip r:embed="rId2"/>
          <a:stretch>
            <a:fillRect/>
          </a:stretch>
        </p:blipFill>
        <p:spPr>
          <a:xfrm>
            <a:off x="6532124" y="913116"/>
            <a:ext cx="2907297" cy="4144220"/>
          </a:xfrm>
          <a:prstGeom prst="rect">
            <a:avLst/>
          </a:prstGeom>
        </p:spPr>
      </p:pic>
    </p:spTree>
    <p:extLst>
      <p:ext uri="{BB962C8B-B14F-4D97-AF65-F5344CB8AC3E}">
        <p14:creationId xmlns:p14="http://schemas.microsoft.com/office/powerpoint/2010/main" val="34855067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Thema 9.1 Support methodiek</a:t>
            </a:r>
          </a:p>
        </p:txBody>
      </p:sp>
      <p:sp>
        <p:nvSpPr>
          <p:cNvPr id="3" name="Tijdelijke aanduiding voor inhoud 2"/>
          <p:cNvSpPr>
            <a:spLocks noGrp="1"/>
          </p:cNvSpPr>
          <p:nvPr>
            <p:ph idx="1"/>
          </p:nvPr>
        </p:nvSpPr>
        <p:spPr/>
        <p:txBody>
          <a:bodyPr/>
          <a:lstStyle/>
          <a:p>
            <a:pPr marL="0" indent="0">
              <a:buNone/>
            </a:pPr>
            <a:r>
              <a:rPr lang="nl-NL" i="1" dirty="0"/>
              <a:t>Belangrijke aspecten binnen de Support methodiek:</a:t>
            </a:r>
          </a:p>
          <a:p>
            <a:pPr marL="0" indent="0">
              <a:buNone/>
            </a:pPr>
            <a:endParaRPr lang="nl-NL" i="1" dirty="0"/>
          </a:p>
          <a:p>
            <a:r>
              <a:rPr lang="nl-NL" dirty="0"/>
              <a:t>Positiviteit</a:t>
            </a:r>
          </a:p>
          <a:p>
            <a:r>
              <a:rPr lang="nl-NL" dirty="0"/>
              <a:t>Sociale kaart</a:t>
            </a:r>
          </a:p>
          <a:p>
            <a:pPr marL="0" indent="0">
              <a:buNone/>
            </a:pPr>
            <a:endParaRPr lang="nl-NL" dirty="0"/>
          </a:p>
          <a:p>
            <a:pPr marL="0" indent="0">
              <a:buNone/>
            </a:pPr>
            <a:endParaRPr lang="nl-NL" dirty="0"/>
          </a:p>
        </p:txBody>
      </p:sp>
      <p:pic>
        <p:nvPicPr>
          <p:cNvPr id="4" name="Afbeelding 3"/>
          <p:cNvPicPr>
            <a:picLocks noChangeAspect="1"/>
          </p:cNvPicPr>
          <p:nvPr/>
        </p:nvPicPr>
        <p:blipFill>
          <a:blip r:embed="rId2"/>
          <a:stretch>
            <a:fillRect/>
          </a:stretch>
        </p:blipFill>
        <p:spPr>
          <a:xfrm>
            <a:off x="3771314" y="2832100"/>
            <a:ext cx="4739640" cy="2764790"/>
          </a:xfrm>
          <a:prstGeom prst="rect">
            <a:avLst/>
          </a:prstGeom>
        </p:spPr>
      </p:pic>
    </p:spTree>
    <p:extLst>
      <p:ext uri="{BB962C8B-B14F-4D97-AF65-F5344CB8AC3E}">
        <p14:creationId xmlns:p14="http://schemas.microsoft.com/office/powerpoint/2010/main" val="19889280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Plan-Do-</a:t>
            </a:r>
            <a:r>
              <a:rPr lang="nl-NL" dirty="0" err="1"/>
              <a:t>Study</a:t>
            </a:r>
            <a:r>
              <a:rPr lang="nl-NL" dirty="0"/>
              <a:t>-Act</a:t>
            </a:r>
          </a:p>
        </p:txBody>
      </p:sp>
      <p:pic>
        <p:nvPicPr>
          <p:cNvPr id="4" name="Tijdelijke aanduiding voor inhoud 3"/>
          <p:cNvPicPr>
            <a:picLocks noGrp="1" noChangeAspect="1"/>
          </p:cNvPicPr>
          <p:nvPr>
            <p:ph idx="1"/>
          </p:nvPr>
        </p:nvPicPr>
        <p:blipFill>
          <a:blip r:embed="rId2"/>
          <a:stretch>
            <a:fillRect/>
          </a:stretch>
        </p:blipFill>
        <p:spPr>
          <a:xfrm>
            <a:off x="5693717" y="1184068"/>
            <a:ext cx="3763165" cy="3881437"/>
          </a:xfrm>
        </p:spPr>
      </p:pic>
      <p:pic>
        <p:nvPicPr>
          <p:cNvPr id="6" name="Afbeelding 5"/>
          <p:cNvPicPr>
            <a:picLocks noChangeAspect="1"/>
          </p:cNvPicPr>
          <p:nvPr/>
        </p:nvPicPr>
        <p:blipFill>
          <a:blip r:embed="rId3"/>
          <a:stretch>
            <a:fillRect/>
          </a:stretch>
        </p:blipFill>
        <p:spPr>
          <a:xfrm>
            <a:off x="494454" y="1619756"/>
            <a:ext cx="5204384" cy="3010059"/>
          </a:xfrm>
          <a:prstGeom prst="rect">
            <a:avLst/>
          </a:prstGeom>
        </p:spPr>
      </p:pic>
    </p:spTree>
    <p:extLst>
      <p:ext uri="{BB962C8B-B14F-4D97-AF65-F5344CB8AC3E}">
        <p14:creationId xmlns:p14="http://schemas.microsoft.com/office/powerpoint/2010/main" val="288758478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Opdracht; Sociale kaart maken</a:t>
            </a:r>
          </a:p>
        </p:txBody>
      </p:sp>
      <p:sp>
        <p:nvSpPr>
          <p:cNvPr id="3" name="Tijdelijke aanduiding voor inhoud 2"/>
          <p:cNvSpPr>
            <a:spLocks noGrp="1"/>
          </p:cNvSpPr>
          <p:nvPr>
            <p:ph idx="1"/>
          </p:nvPr>
        </p:nvSpPr>
        <p:spPr/>
        <p:txBody>
          <a:bodyPr/>
          <a:lstStyle/>
          <a:p>
            <a:pPr marL="0" indent="0">
              <a:buNone/>
            </a:pPr>
            <a:r>
              <a:rPr lang="nl-NL" dirty="0"/>
              <a:t>Vorm tweetallen en ga met elkaar in gesprek. Het gesprek richt zich op het sociale netwerk en de bijhorende activiteiten. Aan de hand van het gesprek maak je een netwerk kaart. </a:t>
            </a:r>
          </a:p>
          <a:p>
            <a:pPr marL="0" indent="0">
              <a:buNone/>
            </a:pPr>
            <a:endParaRPr lang="nl-NL" dirty="0"/>
          </a:p>
          <a:p>
            <a:pPr marL="0" indent="0">
              <a:buNone/>
            </a:pPr>
            <a:r>
              <a:rPr lang="nl-NL" dirty="0"/>
              <a:t>Netwerk kaart:</a:t>
            </a:r>
          </a:p>
          <a:p>
            <a:r>
              <a:rPr lang="nl-NL" dirty="0"/>
              <a:t>Beschrijf de contacten van de gesprekspartner (collega’s, verenigingen, vrienden en familie etc.)</a:t>
            </a:r>
          </a:p>
          <a:p>
            <a:r>
              <a:rPr lang="nl-NL" dirty="0"/>
              <a:t>Beschrijf de activiteiten van de kring.</a:t>
            </a:r>
          </a:p>
          <a:p>
            <a:endParaRPr lang="nl-NL" dirty="0"/>
          </a:p>
          <a:p>
            <a:pPr marL="0" indent="0">
              <a:buNone/>
            </a:pPr>
            <a:r>
              <a:rPr lang="nl-NL" dirty="0"/>
              <a:t>Klassikaal nabespreken</a:t>
            </a:r>
          </a:p>
        </p:txBody>
      </p:sp>
    </p:spTree>
    <p:extLst>
      <p:ext uri="{BB962C8B-B14F-4D97-AF65-F5344CB8AC3E}">
        <p14:creationId xmlns:p14="http://schemas.microsoft.com/office/powerpoint/2010/main" val="321587197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Thema 9.2 Presentiebenadering</a:t>
            </a:r>
          </a:p>
        </p:txBody>
      </p:sp>
      <p:sp>
        <p:nvSpPr>
          <p:cNvPr id="3" name="Tijdelijke aanduiding voor inhoud 2"/>
          <p:cNvSpPr>
            <a:spLocks noGrp="1"/>
          </p:cNvSpPr>
          <p:nvPr>
            <p:ph idx="1"/>
          </p:nvPr>
        </p:nvSpPr>
        <p:spPr/>
        <p:txBody>
          <a:bodyPr/>
          <a:lstStyle/>
          <a:p>
            <a:pPr marL="0" indent="0">
              <a:buNone/>
            </a:pPr>
            <a:r>
              <a:rPr lang="nl-NL" dirty="0"/>
              <a:t>De presentie benadering is niet zozeer een methode, maar een benadering die met allerlei methodes kan werken. De benadering is vooral geschikt voor cliënten met complexe problemen.</a:t>
            </a:r>
          </a:p>
          <a:p>
            <a:pPr marL="0" indent="0">
              <a:buNone/>
            </a:pPr>
            <a:endParaRPr lang="nl-NL" dirty="0"/>
          </a:p>
          <a:p>
            <a:r>
              <a:rPr lang="nl-NL" dirty="0"/>
              <a:t>Leefwereld cliënt staat centraal</a:t>
            </a:r>
          </a:p>
          <a:p>
            <a:r>
              <a:rPr lang="nl-NL" dirty="0"/>
              <a:t>Lineair proces</a:t>
            </a:r>
          </a:p>
          <a:p>
            <a:r>
              <a:rPr lang="nl-NL" dirty="0"/>
              <a:t>Circulair proces</a:t>
            </a:r>
          </a:p>
          <a:p>
            <a:r>
              <a:rPr lang="nl-NL" dirty="0"/>
              <a:t>Cliënt is geen slachtoffer</a:t>
            </a:r>
          </a:p>
          <a:p>
            <a:r>
              <a:rPr lang="nl-NL" dirty="0"/>
              <a:t>Hulpverlener-cliëntrelatie is belangrijk</a:t>
            </a:r>
          </a:p>
        </p:txBody>
      </p:sp>
    </p:spTree>
    <p:extLst>
      <p:ext uri="{BB962C8B-B14F-4D97-AF65-F5344CB8AC3E}">
        <p14:creationId xmlns:p14="http://schemas.microsoft.com/office/powerpoint/2010/main" val="366478168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Voorbereiding eindopdracht</a:t>
            </a:r>
          </a:p>
        </p:txBody>
      </p:sp>
      <p:sp>
        <p:nvSpPr>
          <p:cNvPr id="3" name="Tijdelijke aanduiding voor inhoud 2"/>
          <p:cNvSpPr>
            <a:spLocks noGrp="1"/>
          </p:cNvSpPr>
          <p:nvPr>
            <p:ph idx="1"/>
          </p:nvPr>
        </p:nvSpPr>
        <p:spPr/>
        <p:txBody>
          <a:bodyPr/>
          <a:lstStyle/>
          <a:p>
            <a:pPr marL="0" indent="0">
              <a:buNone/>
            </a:pPr>
            <a:endParaRPr lang="nl-NL" dirty="0"/>
          </a:p>
          <a:p>
            <a:r>
              <a:rPr lang="nl-NL" dirty="0"/>
              <a:t>Lees de beoordeling op de wiki</a:t>
            </a:r>
          </a:p>
          <a:p>
            <a:r>
              <a:rPr lang="nl-NL" dirty="0"/>
              <a:t>Denk na over welke casus je wilt gebruiken voor het eindproduct (fictief of BPV)</a:t>
            </a:r>
          </a:p>
          <a:p>
            <a:r>
              <a:rPr lang="nl-NL" dirty="0"/>
              <a:t>Oriënteer je in de verschillende methodieken beschreven in thema 9 en 10</a:t>
            </a:r>
          </a:p>
          <a:p>
            <a:r>
              <a:rPr lang="nl-NL" dirty="0"/>
              <a:t>Onthoud dat het eindproduct af moet in les 5</a:t>
            </a:r>
          </a:p>
          <a:p>
            <a:r>
              <a:rPr lang="nl-NL" dirty="0"/>
              <a:t>Besteed je tijd nuttig</a:t>
            </a:r>
          </a:p>
          <a:p>
            <a:endParaRPr lang="nl-NL" dirty="0"/>
          </a:p>
          <a:p>
            <a:endParaRPr lang="nl-NL" dirty="0"/>
          </a:p>
        </p:txBody>
      </p:sp>
    </p:spTree>
    <p:extLst>
      <p:ext uri="{BB962C8B-B14F-4D97-AF65-F5344CB8AC3E}">
        <p14:creationId xmlns:p14="http://schemas.microsoft.com/office/powerpoint/2010/main" val="1791589273"/>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F496CB"/>
      </a:accent1>
      <a:accent2>
        <a:srgbClr val="BC356F"/>
      </a:accent2>
      <a:accent3>
        <a:srgbClr val="E65331"/>
      </a:accent3>
      <a:accent4>
        <a:srgbClr val="F27E19"/>
      </a:accent4>
      <a:accent5>
        <a:srgbClr val="F2AC19"/>
      </a:accent5>
      <a:accent6>
        <a:srgbClr val="BC80E0"/>
      </a:accent6>
      <a:hlink>
        <a:srgbClr val="EF5285"/>
      </a:hlink>
      <a:folHlink>
        <a:srgbClr val="F77F90"/>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23659B44-6E34-4CE8-8F0D-387DA7996826}"/>
    </a:ext>
  </a:extLst>
</a:theme>
</file>

<file path=docProps/app.xml><?xml version="1.0" encoding="utf-8"?>
<Properties xmlns="http://schemas.openxmlformats.org/officeDocument/2006/extended-properties" xmlns:vt="http://schemas.openxmlformats.org/officeDocument/2006/docPropsVTypes">
  <Template>Facet</Template>
  <TotalTime>61</TotalTime>
  <Words>243</Words>
  <Application>Microsoft Office PowerPoint</Application>
  <PresentationFormat>Breedbeeld</PresentationFormat>
  <Paragraphs>43</Paragraphs>
  <Slides>8</Slides>
  <Notes>0</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8</vt:i4>
      </vt:variant>
    </vt:vector>
  </HeadingPairs>
  <TitlesOfParts>
    <vt:vector size="12" baseType="lpstr">
      <vt:lpstr>Arial</vt:lpstr>
      <vt:lpstr>Trebuchet MS</vt:lpstr>
      <vt:lpstr>Wingdings 3</vt:lpstr>
      <vt:lpstr>Facet</vt:lpstr>
      <vt:lpstr>Methodieken </vt:lpstr>
      <vt:lpstr>Lesprogramma</vt:lpstr>
      <vt:lpstr>Introductie op vak</vt:lpstr>
      <vt:lpstr>Thema 9.1 Support methodiek</vt:lpstr>
      <vt:lpstr>Plan-Do-Study-Act</vt:lpstr>
      <vt:lpstr>Opdracht; Sociale kaart maken</vt:lpstr>
      <vt:lpstr>Thema 9.2 Presentiebenadering</vt:lpstr>
      <vt:lpstr>Voorbereiding eindopdracht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Methodieken</dc:title>
  <dc:creator>Denise Dobber</dc:creator>
  <cp:lastModifiedBy>Denise Dobber</cp:lastModifiedBy>
  <cp:revision>8</cp:revision>
  <dcterms:created xsi:type="dcterms:W3CDTF">2017-04-26T12:27:55Z</dcterms:created>
  <dcterms:modified xsi:type="dcterms:W3CDTF">2017-06-19T11:56:32Z</dcterms:modified>
</cp:coreProperties>
</file>